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7pWDNHTZ7k4Ju3It3mJL2UC5j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D295E-8E62-40B8-A621-DC15072C83C7}">
  <a:tblStyle styleId="{B72D295E-8E62-40B8-A621-DC15072C83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7E2A7-D1C4-4BE2-842D-29B33396927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 descr="A hammer and sickle and a fla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2833" t="9091" r="325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 sz="4800">
                <a:solidFill>
                  <a:schemeClr val="lt1"/>
                </a:solidFill>
              </a:rPr>
              <a:t>Week 5: Political regimes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808959" y="751839"/>
            <a:ext cx="6394120" cy="119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/>
              <a:t>What is ‘political pluralism’?</a:t>
            </a:r>
            <a:br>
              <a:rPr lang="en-GB" sz="3600"/>
            </a:br>
            <a:r>
              <a:rPr lang="en-GB" sz="3600"/>
              <a:t>What is ‘political mobilization’?</a:t>
            </a:r>
            <a:endParaRPr/>
          </a:p>
        </p:txBody>
      </p:sp>
      <p:pic>
        <p:nvPicPr>
          <p:cNvPr id="198" name="Google Shape;198;p10" descr="A group of men in sui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1054" r="156" b="2"/>
          <a:stretch/>
        </p:blipFill>
        <p:spPr>
          <a:xfrm>
            <a:off x="8565863" y="10"/>
            <a:ext cx="3626136" cy="22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>
            <a:spLocks noGrp="1"/>
          </p:cNvSpPr>
          <p:nvPr>
            <p:ph type="body" idx="1"/>
          </p:nvPr>
        </p:nvSpPr>
        <p:spPr>
          <a:xfrm>
            <a:off x="876691" y="2533476"/>
            <a:ext cx="6394119" cy="344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Political pluralism:</a:t>
            </a:r>
            <a:endParaRPr dirty="0"/>
          </a:p>
          <a:p>
            <a:pPr marL="685800" marR="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different political groups, interests, and ideas coexist</a:t>
            </a:r>
            <a:endParaRPr dirty="0"/>
          </a:p>
          <a:p>
            <a:pPr marL="685800" marR="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they compete for power and influence over public policy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400" b="1" dirty="0"/>
              <a:t>Political mobilization:</a:t>
            </a:r>
            <a:endParaRPr dirty="0"/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people are encouraged (or forced) to take part in political activity</a:t>
            </a:r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e.g. joining political organizations, voting, taking part in demonstrations / parades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</p:txBody>
      </p:sp>
      <p:pic>
        <p:nvPicPr>
          <p:cNvPr id="200" name="Google Shape;200;p10" descr="A group of people holding a flag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237" r="5054" b="3"/>
          <a:stretch/>
        </p:blipFill>
        <p:spPr>
          <a:xfrm>
            <a:off x="8565861" y="2129665"/>
            <a:ext cx="3626138" cy="229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 descr="A group of people in unifor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t="478" r="-4" b="4610"/>
          <a:stretch/>
        </p:blipFill>
        <p:spPr>
          <a:xfrm>
            <a:off x="8565863" y="4569719"/>
            <a:ext cx="3626136" cy="2297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0"/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3" name="Google Shape;203;p10"/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0">
                  <a:srgbClr val="5B9BD5">
                    <a:alpha val="0"/>
                  </a:srgbClr>
                </a:gs>
                <a:gs pos="27000">
                  <a:srgbClr val="5B9BD5">
                    <a:alpha val="0"/>
                  </a:srgbClr>
                </a:gs>
                <a:gs pos="100000">
                  <a:srgbClr val="9CC2E5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18CF-5FB1-3730-A3AA-63C27C75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the following regime types according to the ideas of Juan Jose Linz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E2660-DF8A-07FD-8533-F8AC4F488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Authoritarian Vs Totalitarian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90A29-861F-639E-C1E4-4C8A6203B4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do they have in common?</a:t>
            </a:r>
          </a:p>
          <a:p>
            <a:r>
              <a:rPr lang="en-US" dirty="0"/>
              <a:t>What are the differences between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9A677-2FB9-8562-3A48-22795F47264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Totalitarian Vs Post-Totalitarian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B9141B-FF62-6A63-33F9-0A5991D104EF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What things stay the same?</a:t>
            </a:r>
          </a:p>
          <a:p>
            <a:r>
              <a:rPr lang="en-US" dirty="0"/>
              <a:t>What is different in post-totalitarian regimes compared to totalitarian?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90656-F248-5593-DADB-95D0AE35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19" y="4803569"/>
            <a:ext cx="1489373" cy="1918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D55E4-A9EF-9273-7567-5C004F30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02" y="4803569"/>
            <a:ext cx="1493649" cy="1914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EE249-FFC4-09AD-0290-60DEDD30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376" y="4807391"/>
            <a:ext cx="1531448" cy="1914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F2F1A-BD6D-B8A3-7125-A6FFB97C7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58" y="4843006"/>
            <a:ext cx="1836391" cy="18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 txBox="1"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GB" sz="4000"/>
              <a:t>What do authoritarian and totalitarian regimes have in common?</a:t>
            </a:r>
            <a:endParaRPr/>
          </a:p>
        </p:txBody>
      </p:sp>
      <p:sp>
        <p:nvSpPr>
          <p:cNvPr id="211" name="Google Shape;211;p1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Concentration of power in the hands of a leader or small ruling elite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 (genuine) democratic participation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 (or limited) political pluralism</a:t>
            </a:r>
            <a:endParaRPr/>
          </a:p>
        </p:txBody>
      </p:sp>
      <p:sp>
        <p:nvSpPr>
          <p:cNvPr id="212" name="Google Shape;212;p11"/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1" descr="A person in a suit wav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8828" r="11826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4" name="Google Shape;214;p11"/>
          <p:cNvSpPr/>
          <p:nvPr/>
        </p:nvSpPr>
        <p:spPr>
          <a:xfrm rot="-6040930" flipH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4">
            <a:alphaModFix/>
          </a:blip>
          <a:srcRect l="11285" r="11786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 extrusionOk="0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According to Linz, what are the important differences between totalitarian and authoritarian regimes?</a:t>
            </a:r>
            <a:endParaRPr/>
          </a:p>
        </p:txBody>
      </p:sp>
      <p:graphicFrame>
        <p:nvGraphicFramePr>
          <p:cNvPr id="221" name="Google Shape;221;p12"/>
          <p:cNvGraphicFramePr/>
          <p:nvPr/>
        </p:nvGraphicFramePr>
        <p:xfrm>
          <a:off x="838200" y="2045546"/>
          <a:ext cx="10515600" cy="3847250"/>
        </p:xfrm>
        <a:graphic>
          <a:graphicData uri="http://schemas.openxmlformats.org/drawingml/2006/table">
            <a:tbl>
              <a:tblPr firstRow="1" bandRow="1">
                <a:noFill/>
                <a:tableStyleId>{B72D295E-8E62-40B8-A621-DC15072C83C7}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strike="noStrike" cap="none"/>
                        <a:t>Factor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Totalitarian regimes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Authoritarian regimes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Political Pluralism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Ideology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Political Mobilization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According to Linz, what are the important differences between totalitarian and authoritarian regimes?</a:t>
            </a:r>
            <a:endParaRPr/>
          </a:p>
        </p:txBody>
      </p:sp>
      <p:graphicFrame>
        <p:nvGraphicFramePr>
          <p:cNvPr id="227" name="Google Shape;227;p13"/>
          <p:cNvGraphicFramePr/>
          <p:nvPr/>
        </p:nvGraphicFramePr>
        <p:xfrm>
          <a:off x="838200" y="2045546"/>
          <a:ext cx="10515600" cy="3847250"/>
        </p:xfrm>
        <a:graphic>
          <a:graphicData uri="http://schemas.openxmlformats.org/drawingml/2006/table">
            <a:tbl>
              <a:tblPr firstRow="1" bandRow="1">
                <a:noFill/>
                <a:tableStyleId>{B72D295E-8E62-40B8-A621-DC15072C83C7}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Factor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Totalitarian regimes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Authoritarian regimes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Political Pluralism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None – single-party monopoly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Limited – some pluralism tolerated but tightly controlled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Ideology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Strong, guiding, utopian ideology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Either no ideology, or weak, pragmatic ideology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Political Mobilization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– mass participation encouraged and enforced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Low – political passivity or apathy preferred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According to Linz, what are the important differences between totalitarian and authoritarian regimes?</a:t>
            </a:r>
            <a:endParaRPr/>
          </a:p>
        </p:txBody>
      </p:sp>
      <p:graphicFrame>
        <p:nvGraphicFramePr>
          <p:cNvPr id="233" name="Google Shape;233;p14"/>
          <p:cNvGraphicFramePr/>
          <p:nvPr/>
        </p:nvGraphicFramePr>
        <p:xfrm>
          <a:off x="838200" y="2045546"/>
          <a:ext cx="10515600" cy="3420525"/>
        </p:xfrm>
        <a:graphic>
          <a:graphicData uri="http://schemas.openxmlformats.org/drawingml/2006/table">
            <a:tbl>
              <a:tblPr firstRow="1" bandRow="1">
                <a:noFill/>
                <a:tableStyleId>{B72D295E-8E62-40B8-A621-DC15072C83C7}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Factor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Totalitarian regimes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Authoritarian regimes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of Society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Economic Control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According to Linz, what are the important differences between totalitarian and authoritarian regimes?</a:t>
            </a:r>
            <a:endParaRPr/>
          </a:p>
        </p:txBody>
      </p:sp>
      <p:graphicFrame>
        <p:nvGraphicFramePr>
          <p:cNvPr id="239" name="Google Shape;239;p15"/>
          <p:cNvGraphicFramePr/>
          <p:nvPr/>
        </p:nvGraphicFramePr>
        <p:xfrm>
          <a:off x="838200" y="2045546"/>
          <a:ext cx="10515600" cy="3232437"/>
        </p:xfrm>
        <a:graphic>
          <a:graphicData uri="http://schemas.openxmlformats.org/drawingml/2006/table">
            <a:tbl>
              <a:tblPr firstRow="1" bandRow="1">
                <a:noFill/>
                <a:tableStyleId>{B72D295E-8E62-40B8-A621-DC15072C83C7}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Factor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Totalitarian regimes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Authoritarian regimes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of Society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Total – attempts to penetrate all aspects of life (culture, economy)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Limited – allows some autonomy in non-political spheres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Economic Control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Often centralized, state-planned economy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Mixed economy – may include market economy with state dominance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Totalitarian regimes</a:t>
            </a:r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body" idx="1"/>
          </p:nvPr>
        </p:nvSpPr>
        <p:spPr>
          <a:xfrm>
            <a:off x="838200" y="1499347"/>
            <a:ext cx="7687235" cy="49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Linz argued that </a:t>
            </a:r>
            <a:r>
              <a:rPr lang="en-GB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totalitarian regimes</a:t>
            </a:r>
            <a:r>
              <a:rPr lang="en-GB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entitled to a separate category because they are unique in simultaneously possessing </a:t>
            </a:r>
            <a:r>
              <a:rPr lang="en-GB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GB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following: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an ideology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a single mass party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concentrated power in the hands of an individual or small group.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GB" sz="2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Authoritarian regimes might possess one or two of these characteristics, but they never possess all three simultaneously</a:t>
            </a:r>
            <a:r>
              <a:rPr lang="en-GB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(they </a:t>
            </a:r>
            <a:r>
              <a:rPr lang="en-GB" sz="2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not usually have an ideology).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GB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Totalitarian regimes usually try to control </a:t>
            </a:r>
            <a:r>
              <a:rPr lang="en-GB" sz="26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GB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areas of citizens’ lives, including culture and people’s private lives.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246" name="Google Shape;2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1736" y="1"/>
            <a:ext cx="3510263" cy="210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5504" y="2244828"/>
            <a:ext cx="3436496" cy="228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5">
            <a:alphaModFix/>
          </a:blip>
          <a:srcRect t="6138"/>
          <a:stretch/>
        </p:blipFill>
        <p:spPr>
          <a:xfrm>
            <a:off x="8869456" y="4670330"/>
            <a:ext cx="3322544" cy="218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626080" y="362084"/>
            <a:ext cx="4095264" cy="161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/>
              <a:t>What did Linz mean by ‘post-totalitarian regimes’?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body" idx="1"/>
          </p:nvPr>
        </p:nvSpPr>
        <p:spPr>
          <a:xfrm>
            <a:off x="514773" y="2126827"/>
            <a:ext cx="4550791" cy="385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 b="1" dirty="0"/>
              <a:t>Post-totalitarian regimes: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dirty="0"/>
              <a:t>Evolve out of totalitarianism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dirty="0"/>
              <a:t>Keep many authoritarian structures (one-party rule, control of media)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dirty="0"/>
              <a:t>But they soften the most extreme elements of totalitarian control: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dirty="0"/>
              <a:t>Less repression and terror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dirty="0"/>
              <a:t>Ideology becomes weaker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dirty="0"/>
              <a:t>Less mobilization of citizens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dirty="0"/>
              <a:t>Limited pluralism in non-political areas (e.g. culture, religion)</a:t>
            </a:r>
            <a:endParaRPr dirty="0"/>
          </a:p>
        </p:txBody>
      </p:sp>
      <p:pic>
        <p:nvPicPr>
          <p:cNvPr id="255" name="Google Shape;255;p17" descr="A person in uniform with a mustach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554" b="5817"/>
          <a:stretch/>
        </p:blipFill>
        <p:spPr>
          <a:xfrm>
            <a:off x="5065566" y="10"/>
            <a:ext cx="7032825" cy="437880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/>
          <p:nvPr/>
        </p:nvSpPr>
        <p:spPr>
          <a:xfrm rot="10800000">
            <a:off x="12068597" y="0"/>
            <a:ext cx="123401" cy="3290157"/>
          </a:xfrm>
          <a:prstGeom prst="rect">
            <a:avLst/>
          </a:prstGeom>
          <a:gradFill>
            <a:gsLst>
              <a:gs pos="0">
                <a:srgbClr val="A5A5A5">
                  <a:alpha val="0"/>
                </a:srgbClr>
              </a:gs>
              <a:gs pos="20000">
                <a:srgbClr val="A5A5A5">
                  <a:alpha val="0"/>
                </a:srgbClr>
              </a:gs>
              <a:gs pos="100000">
                <a:srgbClr val="C9C9C9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7" descr="A person in a military uniform waving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r="-1" b="6461"/>
          <a:stretch/>
        </p:blipFill>
        <p:spPr>
          <a:xfrm>
            <a:off x="5065566" y="4378817"/>
            <a:ext cx="3524828" cy="247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 descr="A person in a suit and tie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652" r="1667" b="-2"/>
          <a:stretch/>
        </p:blipFill>
        <p:spPr>
          <a:xfrm>
            <a:off x="8573563" y="4378818"/>
            <a:ext cx="3524828" cy="2479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7"/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60" name="Google Shape;260;p17"/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0">
                  <a:srgbClr val="5B9BD5">
                    <a:alpha val="0"/>
                  </a:srgbClr>
                </a:gs>
                <a:gs pos="27000">
                  <a:srgbClr val="5B9BD5">
                    <a:alpha val="0"/>
                  </a:srgbClr>
                </a:gs>
                <a:gs pos="100000">
                  <a:srgbClr val="9CC2E5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is meant by a ‘teleological view of history’?</a:t>
            </a: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714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sz="2800" b="1">
                <a:latin typeface="Calibri"/>
                <a:ea typeface="Calibri"/>
                <a:cs typeface="Calibri"/>
                <a:sym typeface="Calibri"/>
              </a:rPr>
              <a:t>Teleological views of history</a:t>
            </a:r>
            <a:r>
              <a:rPr lang="en-GB" sz="2800">
                <a:latin typeface="Calibri"/>
                <a:ea typeface="Calibri"/>
                <a:cs typeface="Calibri"/>
                <a:sym typeface="Calibri"/>
              </a:rPr>
              <a:t> sees historical events as having a purpose or goal.</a:t>
            </a:r>
            <a:endParaRPr/>
          </a:p>
          <a:p>
            <a:pPr marL="228600" lvl="0" indent="-2286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History is seen as </a:t>
            </a: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progressive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: i.e. over time humanity gets closer to the </a:t>
            </a: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ideal goal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E.g. Karl Marx’s view of history: human societies pass through certain historical stages (e.g. capitalism, revolution), with ideal communist society as the final end point.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3">
            <a:alphaModFix/>
          </a:blip>
          <a:srcRect r="14280"/>
          <a:stretch/>
        </p:blipFill>
        <p:spPr>
          <a:xfrm>
            <a:off x="9863765" y="4141893"/>
            <a:ext cx="2328235" cy="2716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Make your predictions!</a:t>
            </a: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GB"/>
              <a:t>Out of 179 countries in the world, how many are democracies?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2. What % of the world’s population currently lives in a democracy?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3. Is the world currently becoming more democratic (number of democracies increasing), or less democratic?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-GB" sz="3100"/>
              <a:t>Who wrote the book </a:t>
            </a:r>
            <a:r>
              <a:rPr lang="en-GB" sz="3100" i="1"/>
              <a:t>The End of History and the Last Man </a:t>
            </a:r>
            <a:r>
              <a:rPr lang="en-GB" sz="3100"/>
              <a:t>(1992)? What did the author mean by ‘the end of history’?</a:t>
            </a: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Francis Fukuyama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The end of history = liberal democracy is the final form of government for all nations.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All countries are on a path to liberal democracy and will reach it eventually.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Humanity has reached </a:t>
            </a:r>
            <a:r>
              <a:rPr lang="en-GB" sz="1700" i="1">
                <a:latin typeface="Calibri"/>
                <a:ea typeface="Calibri"/>
                <a:cs typeface="Calibri"/>
                <a:sym typeface="Calibri"/>
              </a:rPr>
              <a:t>“not just ... the passing of a particular period of post-war history, but </a:t>
            </a:r>
            <a:r>
              <a:rPr lang="en-GB" sz="1700" b="1" i="1">
                <a:latin typeface="Calibri"/>
                <a:ea typeface="Calibri"/>
                <a:cs typeface="Calibri"/>
                <a:sym typeface="Calibri"/>
              </a:rPr>
              <a:t>the end of history</a:t>
            </a:r>
            <a:r>
              <a:rPr lang="en-GB" sz="1700" i="1">
                <a:latin typeface="Calibri"/>
                <a:ea typeface="Calibri"/>
                <a:cs typeface="Calibri"/>
                <a:sym typeface="Calibri"/>
              </a:rPr>
              <a:t> as such: That is, the end-point of mankind's ideological evolution and </a:t>
            </a:r>
            <a:r>
              <a:rPr lang="en-GB" sz="1700" b="1" i="1">
                <a:latin typeface="Calibri"/>
                <a:ea typeface="Calibri"/>
                <a:cs typeface="Calibri"/>
                <a:sym typeface="Calibri"/>
              </a:rPr>
              <a:t>the universalization of Western liberal democracy as the final form of human government</a:t>
            </a:r>
            <a:r>
              <a:rPr lang="en-GB" sz="1700" i="1">
                <a:latin typeface="Calibri"/>
                <a:ea typeface="Calibri"/>
                <a:cs typeface="Calibri"/>
                <a:sym typeface="Calibri"/>
              </a:rPr>
              <a:t>.”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/>
          </a:p>
        </p:txBody>
      </p:sp>
      <p:pic>
        <p:nvPicPr>
          <p:cNvPr id="276" name="Google Shape;276;p19" descr="A person in a suit and ti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2729" r="732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0" descr="A group of people in military uniforms&#10;&#10;AI-generated content may be incorrect."/>
          <p:cNvPicPr preferRelativeResize="0"/>
          <p:nvPr/>
        </p:nvPicPr>
        <p:blipFill rotWithShape="1">
          <a:blip r:embed="rId3">
            <a:alphaModFix amt="40000"/>
          </a:blip>
          <a:srcRect l="1775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GB" sz="3700">
                <a:solidFill>
                  <a:srgbClr val="FFFFFF"/>
                </a:solidFill>
              </a:rPr>
              <a:t>Which historical events influenced the thesis of ‘the end of history’?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body" idx="1"/>
          </p:nvPr>
        </p:nvSpPr>
        <p:spPr>
          <a:xfrm>
            <a:off x="838200" y="2219785"/>
            <a:ext cx="4619621" cy="395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 dirty="0">
                <a:solidFill>
                  <a:srgbClr val="FFFFFF"/>
                </a:solidFill>
              </a:rPr>
              <a:t>The fall of the Berlin Wall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 dirty="0">
                <a:solidFill>
                  <a:srgbClr val="FFFFFF"/>
                </a:solidFill>
              </a:rPr>
              <a:t>End of the Cold War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 dirty="0">
                <a:solidFill>
                  <a:srgbClr val="FFFFFF"/>
                </a:solidFill>
              </a:rPr>
              <a:t>The collapse of the USSR and fall of communist regimes in the Eastern Bloc</a:t>
            </a:r>
            <a:endParaRPr dirty="0"/>
          </a:p>
        </p:txBody>
      </p:sp>
      <p:pic>
        <p:nvPicPr>
          <p:cNvPr id="286" name="Google Shape;286;p20" descr="A book cover with red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14939" b="1001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What criticisms have Steven Levitsky and Lucan Way made of the ‘end of history’ thesis?</a:t>
            </a:r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1"/>
          </p:nvPr>
        </p:nvSpPr>
        <p:spPr>
          <a:xfrm>
            <a:off x="838200" y="2140373"/>
            <a:ext cx="6349253" cy="40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They criticise the notion that all regimes are on a path to liberal democracy.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Authoritarian regimes should not be viewed as ‘incomplete’ or ‘transitional’ forms of democracy. We need to understand authoritarian regimes in their own right.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Many autocracies have proved stable and long-lasting.</a:t>
            </a:r>
            <a:endParaRPr/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5024" y="1147725"/>
            <a:ext cx="2466976" cy="24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4150" y="3808519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2935" y="3013234"/>
            <a:ext cx="2466975" cy="375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Steven Levitsky and Lucan Way mean by ‘competitive authoritarian regimes’?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38201" y="1825625"/>
            <a:ext cx="49334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Competitive authoritarian regime:</a:t>
            </a:r>
            <a:endParaRPr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system where democratic institutions exist in form and elections are regularly held. However, in practice the rules are unfairly applied to give significant advantages to those who already hold power.</a:t>
            </a:r>
            <a:endParaRPr dirty="0"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a type of ‘hybrid’ regime (not full democracies, but not full authoritarian regimes either)</a:t>
            </a:r>
            <a:endParaRPr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regime type became more common in the 1990s and 2000s in post-Soviet countries and parts of Africa</a:t>
            </a:r>
            <a:endParaRPr dirty="0"/>
          </a:p>
        </p:txBody>
      </p:sp>
      <p:pic>
        <p:nvPicPr>
          <p:cNvPr id="303" name="Google Shape;303;p22" descr="A person speaking into a micropho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8639" r="20135" b="-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 extrusionOk="0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4" name="Google Shape;304;p22"/>
          <p:cNvSpPr/>
          <p:nvPr/>
        </p:nvSpPr>
        <p:spPr>
          <a:xfrm rot="-6040930" flipH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22" descr="A person in a suit speaking into a microphon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15387" r="6516" b="4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 extrusionOk="0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6" name="Google Shape;306;p22" descr="A person lying on the ground with a person in uniform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3282" r="-2" b="-2"/>
          <a:stretch/>
        </p:blipFill>
        <p:spPr>
          <a:xfrm>
            <a:off x="9933462" y="372217"/>
            <a:ext cx="2258539" cy="355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 txBox="1"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GB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are elections like in competitive authoritarian regimes?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1137034" y="2207977"/>
            <a:ext cx="3968365" cy="404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Elections are not entirely fraudulent, meaning the results are not falsified</a:t>
            </a:r>
            <a:endParaRPr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But they are </a:t>
            </a:r>
            <a:r>
              <a:rPr lang="en-GB" sz="17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unfair</a:t>
            </a:r>
            <a:endParaRPr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Opposition groups may face repression and harassment from the authorities</a:t>
            </a:r>
            <a:endParaRPr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Opposition parties also get little or no media coverage.</a:t>
            </a:r>
            <a:endParaRPr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Some violations of electoral procedures, to the benefit of those currently holding power.</a:t>
            </a:r>
            <a:endParaRPr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-GB" sz="1700" i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‘Competitive</a:t>
            </a:r>
            <a:r>
              <a:rPr lang="en-GB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authoritarian’ because, despite the abuses of democratic procedures that take place, real competition for power still exists to some extent</a:t>
            </a:r>
            <a:endParaRPr/>
          </a:p>
        </p:txBody>
      </p:sp>
      <p:pic>
        <p:nvPicPr>
          <p:cNvPr id="315" name="Google Shape;315;p23" descr="A person putting a ballot into a box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3" b="14088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 extrusionOk="0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6" name="Google Shape;316;p23" descr="A person cleaning a television screen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-3" b="9988"/>
          <a:stretch/>
        </p:blipFill>
        <p:spPr>
          <a:xfrm>
            <a:off x="5419420" y="3429000"/>
            <a:ext cx="677258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categories does Freedom House categorise regimes into?</a:t>
            </a:r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1"/>
          </p:nvPr>
        </p:nvSpPr>
        <p:spPr>
          <a:xfrm>
            <a:off x="838200" y="2411307"/>
            <a:ext cx="10515600" cy="376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Free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Partly free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Not free</a:t>
            </a:r>
            <a:endParaRPr/>
          </a:p>
        </p:txBody>
      </p:sp>
      <p:pic>
        <p:nvPicPr>
          <p:cNvPr id="323" name="Google Shape;3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151" y="2770988"/>
            <a:ext cx="4665249" cy="209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scale does Polity use to classify regimes?</a:t>
            </a:r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body" idx="1"/>
          </p:nvPr>
        </p:nvSpPr>
        <p:spPr>
          <a:xfrm>
            <a:off x="838200" y="2411307"/>
            <a:ext cx="10515600" cy="376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From -10 (full autocracy)…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… to +10 (full democracy)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3818" y="2541709"/>
            <a:ext cx="3889982" cy="236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categories does V-Dem’s Regimes of the World categorise regimes into? </a:t>
            </a:r>
            <a:endParaRPr/>
          </a:p>
        </p:txBody>
      </p:sp>
      <p:sp>
        <p:nvSpPr>
          <p:cNvPr id="336" name="Google Shape;336;p26"/>
          <p:cNvSpPr txBox="1">
            <a:spLocks noGrp="1"/>
          </p:cNvSpPr>
          <p:nvPr>
            <p:ph type="body" idx="1"/>
          </p:nvPr>
        </p:nvSpPr>
        <p:spPr>
          <a:xfrm>
            <a:off x="838200" y="2390987"/>
            <a:ext cx="10515600" cy="378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Regimes of the World distinguishes four types of political systems: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closed autocracies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electoral autocracies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electoral democracies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liberal democracies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6451" y="3755254"/>
            <a:ext cx="5220816" cy="156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Summary of RoW’s classification criteria</a:t>
            </a:r>
            <a:endParaRPr/>
          </a:p>
        </p:txBody>
      </p:sp>
      <p:graphicFrame>
        <p:nvGraphicFramePr>
          <p:cNvPr id="343" name="Google Shape;343;p27"/>
          <p:cNvGraphicFramePr/>
          <p:nvPr/>
        </p:nvGraphicFramePr>
        <p:xfrm>
          <a:off x="1044388" y="1690688"/>
          <a:ext cx="10309375" cy="4345450"/>
        </p:xfrm>
        <a:graphic>
          <a:graphicData uri="http://schemas.openxmlformats.org/drawingml/2006/table">
            <a:tbl>
              <a:tblPr>
                <a:noFill/>
                <a:tableStyleId>{E807E2A7-D1C4-4BE2-842D-29B333969273}</a:tableStyleId>
              </a:tblPr>
              <a:tblGrid>
                <a:gridCol w="206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there elections for president/ PM/ parliament?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the elections free, fair and meaningful?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citizens have full civil rights and are equal before the law?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there a separation of powers (legislative and judiciary can constrain the executive)?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Closed autocracy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Electoral autocracy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Electoral democracy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Liberal democracy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38200" y="1634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Political regimes worldwide: RoW, 2022</a:t>
            </a:r>
            <a:endParaRPr/>
          </a:p>
        </p:txBody>
      </p:sp>
      <p:pic>
        <p:nvPicPr>
          <p:cNvPr id="349" name="Google Shape;349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84" t="19350" r="10432" b="18167"/>
          <a:stretch/>
        </p:blipFill>
        <p:spPr>
          <a:xfrm>
            <a:off x="838200" y="1426905"/>
            <a:ext cx="10336306" cy="500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Regime types: conceptual chaos?</a:t>
            </a:r>
            <a:endParaRPr/>
          </a:p>
        </p:txBody>
      </p:sp>
      <p:pic>
        <p:nvPicPr>
          <p:cNvPr id="104" name="Google Shape;10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83119" y="1485581"/>
            <a:ext cx="7790434" cy="46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What criticisms have been made of regime indices published by Freedom House, Polity and V-Dem?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41988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Lack of disaggregation </a:t>
            </a:r>
            <a:r>
              <a:rPr lang="en-GB" sz="2400"/>
              <a:t>(FH) – lots of different elements combined into one score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Subjective opinions of experts </a:t>
            </a:r>
            <a:r>
              <a:rPr lang="en-GB" sz="2400"/>
              <a:t>(ALL indices)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Lack of transparency in their methodology </a:t>
            </a:r>
            <a:r>
              <a:rPr lang="en-GB" sz="2400"/>
              <a:t>(FH and Polity) – we don’t know how they decide what score a country gets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Alleged Western bias </a:t>
            </a:r>
            <a:r>
              <a:rPr lang="en-GB" sz="2400"/>
              <a:t>(esp. FH, which receives funding from the US government)</a:t>
            </a:r>
            <a:endParaRPr/>
          </a:p>
        </p:txBody>
      </p:sp>
      <p:pic>
        <p:nvPicPr>
          <p:cNvPr id="356" name="Google Shape;35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333" y="1929002"/>
            <a:ext cx="2653453" cy="118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8083" y="5260847"/>
            <a:ext cx="3848100" cy="115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3333" y="3492204"/>
            <a:ext cx="22860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The V-Dem Institute</a:t>
            </a:r>
            <a:endParaRPr/>
          </a:p>
        </p:txBody>
      </p:sp>
      <p:sp>
        <p:nvSpPr>
          <p:cNvPr id="364" name="Google Shape;364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151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The V-Dem Institute is a research institute based at the University of Gothenburg in Sweden.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V-Dem = Varieties of Democracy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Produces quantitative indicators of many different aspects of democracy and government for every country in the world.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Publishes a yearly Democracy Report on democracy in the world.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65" name="Google Shape;36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179" y="666942"/>
            <a:ext cx="4382821" cy="619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939049" cy="22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What are the two main ways V-Dem measures trends in regimes?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body" idx="1"/>
          </p:nvPr>
        </p:nvSpPr>
        <p:spPr>
          <a:xfrm>
            <a:off x="838201" y="2661921"/>
            <a:ext cx="5257799" cy="396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by country (count the number of countries of each regime type)</a:t>
            </a:r>
            <a:endParaRPr/>
          </a:p>
          <a:p>
            <a:pPr marL="8001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by share of global population (the % of the world’s population living in each regime type)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 l="4181" r="12703" b="56246"/>
          <a:stretch/>
        </p:blipFill>
        <p:spPr>
          <a:xfrm>
            <a:off x="7833064" y="3857348"/>
            <a:ext cx="4358936" cy="300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7249" y="704190"/>
            <a:ext cx="4414752" cy="300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22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According to V-Dem’s Democracy Report 2024, what is the current global trend in political regimes – is democracy increasing or decreasing?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838201" y="2661921"/>
            <a:ext cx="3740572" cy="396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By both measures, democracy is </a:t>
            </a:r>
            <a:r>
              <a:rPr lang="en-GB" sz="2000" b="1">
                <a:latin typeface="Arial"/>
                <a:ea typeface="Arial"/>
                <a:cs typeface="Arial"/>
                <a:sym typeface="Arial"/>
              </a:rPr>
              <a:t>decreasing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800100" lvl="1" indent="-34290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Levels of democracy by country are now back to 1998 levels.</a:t>
            </a:r>
            <a:endParaRPr/>
          </a:p>
          <a:p>
            <a:pPr marL="8001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level of democracy enjoyed by the average person in the world in 2023 is down to 1985-levels.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057" y="2386959"/>
            <a:ext cx="7268633" cy="436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46" y="145724"/>
            <a:ext cx="10798755" cy="647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4" descr="A map of countries/regions with black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5172" r="884" b="4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 extrusionOk="0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92" name="Google Shape;392;p34" descr="A map of europe with red and black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12226" r="3" b="4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 extrusionOk="0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93" name="Google Shape;393;p34" descr="A map of different countries/regions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t="6859" r="-1" b="29415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 extrusionOk="0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94" name="Google Shape;394;p34"/>
          <p:cNvSpPr/>
          <p:nvPr/>
        </p:nvSpPr>
        <p:spPr>
          <a:xfrm>
            <a:off x="0" y="0"/>
            <a:ext cx="5932965" cy="6858000"/>
          </a:xfrm>
          <a:custGeom>
            <a:avLst/>
            <a:gdLst/>
            <a:ahLst/>
            <a:cxnLst/>
            <a:rect l="l" t="t" r="r" b="b"/>
            <a:pathLst>
              <a:path w="5932965" h="6858000" extrusionOk="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0" y="0"/>
            <a:ext cx="5922333" cy="6858000"/>
          </a:xfrm>
          <a:custGeom>
            <a:avLst/>
            <a:gdLst/>
            <a:ahLst/>
            <a:cxnLst/>
            <a:rect l="l" t="t" r="r" b="b"/>
            <a:pathLst>
              <a:path w="5922333" h="6858000" extrusionOk="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438911" y="557107"/>
            <a:ext cx="4922338" cy="140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GB" sz="3200"/>
              <a:t>According to V-Dem (2024), in which regions of the world is democracy in decline?</a:t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body" idx="1"/>
          </p:nvPr>
        </p:nvSpPr>
        <p:spPr>
          <a:xfrm>
            <a:off x="448056" y="3003972"/>
            <a:ext cx="4922338" cy="31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dirty="0"/>
              <a:t>Declining: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/>
              <a:t>Eastern Europe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/>
              <a:t>Central Asia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/>
              <a:t>South Asia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-GB" sz="4100"/>
              <a:t>According to V-Dem (2024), in which regions of the world is democracy growing?</a:t>
            </a: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5"/>
          <p:cNvSpPr txBox="1"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Growing: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Latin America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The Caribbean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/>
          </a:p>
        </p:txBody>
      </p:sp>
      <p:pic>
        <p:nvPicPr>
          <p:cNvPr id="408" name="Google Shape;408;p35" descr="A map of the south america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205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 extrusionOk="0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09" name="Google Shape;409;p35" descr="A map of the caribbean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4308" r="3" b="3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 extrusionOk="0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8534400" y="4897120"/>
            <a:ext cx="2885440" cy="11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Answers to the ‘prediction’ questions </a:t>
            </a:r>
            <a:endParaRPr/>
          </a:p>
        </p:txBody>
      </p:sp>
      <p:sp>
        <p:nvSpPr>
          <p:cNvPr id="416" name="Google Shape;416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1. Out of 179 countries in the world, how many are democracies?*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GB" dirty="0">
                <a:solidFill>
                  <a:srgbClr val="FF0000"/>
                </a:solidFill>
              </a:rPr>
              <a:t>91 democracies (88 autocracies)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2. What % of the world’s population currently lives in a democracy?*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GB" dirty="0">
                <a:solidFill>
                  <a:srgbClr val="FF0000"/>
                </a:solidFill>
              </a:rPr>
              <a:t>29%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3. Is the world currently becoming more democratic (number of democracies increasing), or less democratic?*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GB" dirty="0">
                <a:solidFill>
                  <a:srgbClr val="FF0000"/>
                </a:solidFill>
              </a:rPr>
              <a:t>Less democratic</a:t>
            </a:r>
            <a:endParaRPr dirty="0"/>
          </a:p>
        </p:txBody>
      </p:sp>
      <p:sp>
        <p:nvSpPr>
          <p:cNvPr id="417" name="Google Shape;417;p36"/>
          <p:cNvSpPr txBox="1"/>
          <p:nvPr/>
        </p:nvSpPr>
        <p:spPr>
          <a:xfrm>
            <a:off x="8818880" y="5040421"/>
            <a:ext cx="218778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According to V-Dem’s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Current global trends</a:t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942" y="1583716"/>
            <a:ext cx="6826858" cy="482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7"/>
          <p:cNvSpPr txBox="1"/>
          <p:nvPr/>
        </p:nvSpPr>
        <p:spPr>
          <a:xfrm>
            <a:off x="9638453" y="5378027"/>
            <a:ext cx="19845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V-Dem 2024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Current global trends</a:t>
            </a:r>
            <a:endParaRPr/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965" y="1669208"/>
            <a:ext cx="6353221" cy="456903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/>
        </p:nvSpPr>
        <p:spPr>
          <a:xfrm>
            <a:off x="9638453" y="5378027"/>
            <a:ext cx="19845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V-Dem 2024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1. What is meant by ‘regime’?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Regimes are all about </a:t>
            </a:r>
            <a:r>
              <a:rPr lang="en-GB" b="1"/>
              <a:t>political power</a:t>
            </a:r>
            <a:r>
              <a:rPr lang="en-GB"/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b="1"/>
              <a:t>Regime =</a:t>
            </a:r>
            <a:r>
              <a:rPr lang="en-GB"/>
              <a:t> the system by which political power is allocated within a state.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This includes: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Horizontal dimension (division of powers)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Vertical dimension (power relationships between political power holders and citizens)</a:t>
            </a:r>
            <a:endParaRPr/>
          </a:p>
          <a:p>
            <a:pPr marL="685800" lvl="1" indent="-7620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Current global trends</a:t>
            </a: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894" y="1585400"/>
            <a:ext cx="6949293" cy="465622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9"/>
          <p:cNvSpPr txBox="1"/>
          <p:nvPr/>
        </p:nvSpPr>
        <p:spPr>
          <a:xfrm>
            <a:off x="9638453" y="5378027"/>
            <a:ext cx="19845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V-Dem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625" y="5990988"/>
            <a:ext cx="1366543" cy="60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3993" y="5990988"/>
            <a:ext cx="1251168" cy="603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746310" y="2145132"/>
            <a:ext cx="2581836" cy="1014584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60879" y="194679"/>
            <a:ext cx="10515600" cy="97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Dimensions of power relations</a:t>
            </a:r>
            <a:endParaRPr/>
          </a:p>
        </p:txBody>
      </p:sp>
      <p:cxnSp>
        <p:nvCxnSpPr>
          <p:cNvPr id="119" name="Google Shape;119;p5"/>
          <p:cNvCxnSpPr/>
          <p:nvPr/>
        </p:nvCxnSpPr>
        <p:spPr>
          <a:xfrm>
            <a:off x="816664" y="2000067"/>
            <a:ext cx="1067024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5"/>
          <p:cNvSpPr txBox="1"/>
          <p:nvPr/>
        </p:nvSpPr>
        <p:spPr>
          <a:xfrm>
            <a:off x="4869541" y="1162056"/>
            <a:ext cx="5230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DIMENSION</a:t>
            </a:r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727796" y="2240371"/>
            <a:ext cx="27028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president, government administration)</a:t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455653" y="2087683"/>
            <a:ext cx="2702859" cy="81821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472" y="2173627"/>
            <a:ext cx="2470850" cy="6030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3464017" y="2258818"/>
            <a:ext cx="27028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Legislature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(parliament)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6448112" y="2173627"/>
            <a:ext cx="27028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Judiciary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(courts, including any constitutional court)</a:t>
            </a:r>
            <a:endParaRPr/>
          </a:p>
        </p:txBody>
      </p:sp>
      <p:cxnSp>
        <p:nvCxnSpPr>
          <p:cNvPr id="126" name="Google Shape;126;p5"/>
          <p:cNvCxnSpPr/>
          <p:nvPr/>
        </p:nvCxnSpPr>
        <p:spPr>
          <a:xfrm>
            <a:off x="6151785" y="2443484"/>
            <a:ext cx="7550" cy="4314774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 rot="5400000">
            <a:off x="5046138" y="4616249"/>
            <a:ext cx="2743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DIMENSION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4736313" y="6107854"/>
            <a:ext cx="17848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Citizens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6773419" y="6107854"/>
            <a:ext cx="17848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Civil society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 rot="5400000">
            <a:off x="4958182" y="4416205"/>
            <a:ext cx="1869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civil liberties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5015753" y="1531388"/>
            <a:ext cx="2339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division of powers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States &gt; regimes &gt; governments</a:t>
            </a:r>
            <a:endParaRPr/>
          </a:p>
        </p:txBody>
      </p:sp>
      <p:cxnSp>
        <p:nvCxnSpPr>
          <p:cNvPr id="137" name="Google Shape;137;p6"/>
          <p:cNvCxnSpPr/>
          <p:nvPr/>
        </p:nvCxnSpPr>
        <p:spPr>
          <a:xfrm>
            <a:off x="988359" y="2003612"/>
            <a:ext cx="1001133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8" name="Google Shape;138;p6"/>
          <p:cNvSpPr txBox="1"/>
          <p:nvPr/>
        </p:nvSpPr>
        <p:spPr>
          <a:xfrm>
            <a:off x="4276165" y="1541947"/>
            <a:ext cx="2232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1035424" y="2265829"/>
            <a:ext cx="9964270" cy="685794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425" y="3078449"/>
            <a:ext cx="3240740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741" y="3078449"/>
            <a:ext cx="2366683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0" y="3078448"/>
            <a:ext cx="4141694" cy="70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3939988" y="2420471"/>
            <a:ext cx="4303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[name of country]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999223" y="4669722"/>
            <a:ext cx="2708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governments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8209430" y="3243305"/>
            <a:ext cx="1916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Regime 3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5059456" y="3236251"/>
            <a:ext cx="1916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Regime 2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2156012" y="3244332"/>
            <a:ext cx="1916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Regime 1</a:t>
            </a:r>
            <a:endParaRPr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5079" y="3828823"/>
            <a:ext cx="414243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0166" y="3820316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9023" y="3822559"/>
            <a:ext cx="611842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8265" y="3834731"/>
            <a:ext cx="430308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5638" y="3820316"/>
            <a:ext cx="16472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7446" y="3834729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6380" y="3822560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6522" y="3822559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4843" y="3828823"/>
            <a:ext cx="724587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95838" y="3828823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2289" y="3822561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9843" y="3828824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7397" y="3822562"/>
            <a:ext cx="32945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6836" y="3828823"/>
            <a:ext cx="16460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0872" y="3828824"/>
            <a:ext cx="16460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32240" y="3834729"/>
            <a:ext cx="16460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1128" y="3834730"/>
            <a:ext cx="16460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73053" y="3822562"/>
            <a:ext cx="229718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1624" y="3822562"/>
            <a:ext cx="178800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4714" y="3828822"/>
            <a:ext cx="171067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0014" y="3820316"/>
            <a:ext cx="499746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1833" y="3828823"/>
            <a:ext cx="602720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81242" y="3828822"/>
            <a:ext cx="580921" cy="7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7522" y="3828822"/>
            <a:ext cx="580921" cy="70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6"/>
          <p:cNvCxnSpPr>
            <a:endCxn id="155" idx="2"/>
          </p:cNvCxnSpPr>
          <p:nvPr/>
        </p:nvCxnSpPr>
        <p:spPr>
          <a:xfrm rot="10800000" flipH="1">
            <a:off x="3408748" y="4523660"/>
            <a:ext cx="1132500" cy="33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3" name="Google Shape;173;p6"/>
          <p:cNvCxnSpPr>
            <a:endCxn id="154" idx="2"/>
          </p:cNvCxnSpPr>
          <p:nvPr/>
        </p:nvCxnSpPr>
        <p:spPr>
          <a:xfrm rot="10800000" flipH="1">
            <a:off x="3370606" y="4523661"/>
            <a:ext cx="1570500" cy="33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Name some a) formal and b) informal elements of a political regime.</a:t>
            </a:r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Formal: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The constitution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Legal frameworks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Political institutions (e.g. parliament, the judiciary, political parties)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Informal: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Unwritten rules and political norms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Political behaviour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Patronage networks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What is an autocracy?</a:t>
            </a:r>
            <a:endParaRPr/>
          </a:p>
        </p:txBody>
      </p:sp>
      <p:sp>
        <p:nvSpPr>
          <p:cNvPr id="185" name="Google Shape;185;p8"/>
          <p:cNvSpPr txBox="1">
            <a:spLocks noGrp="1"/>
          </p:cNvSpPr>
          <p:nvPr>
            <p:ph type="body" idx="1"/>
          </p:nvPr>
        </p:nvSpPr>
        <p:spPr>
          <a:xfrm>
            <a:off x="838200" y="1910080"/>
            <a:ext cx="10515600" cy="4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The word autocracy basically means ‘not a democracy’.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The most simple division of regimes divides them into two categories: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GB"/>
              <a:t>democracies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GB"/>
              <a:t>non-democracies (autocracies)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GB" b="1">
                <a:solidFill>
                  <a:srgbClr val="FF0000"/>
                </a:solidFill>
              </a:rPr>
              <a:t>BUT!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The problem is this division is too simplistic to give us much information ☹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Who was the author of the book </a:t>
            </a:r>
            <a:r>
              <a:rPr lang="en-GB" i="1"/>
              <a:t>Totalitarian and Authoritarian Regimes </a:t>
            </a:r>
            <a:r>
              <a:rPr lang="en-GB"/>
              <a:t>(1975)? What categories did he classify regimes into?</a:t>
            </a:r>
            <a:endParaRPr/>
          </a:p>
        </p:txBody>
      </p:sp>
      <p:sp>
        <p:nvSpPr>
          <p:cNvPr id="191" name="Google Shape;191;p9"/>
          <p:cNvSpPr txBox="1">
            <a:spLocks noGrp="1"/>
          </p:cNvSpPr>
          <p:nvPr>
            <p:ph type="body" idx="1"/>
          </p:nvPr>
        </p:nvSpPr>
        <p:spPr>
          <a:xfrm>
            <a:off x="838200" y="2099733"/>
            <a:ext cx="7552765" cy="407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Juan José Linz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GB" dirty="0"/>
              <a:t>democracies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GB" dirty="0"/>
              <a:t>authoritarian regimes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GB" dirty="0"/>
              <a:t>totalitarian regimes </a:t>
            </a:r>
            <a:r>
              <a:rPr lang="en-GB" sz="1900" dirty="0"/>
              <a:t>(and post-totalitarian (sub-category))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Linz: there are enough differences between </a:t>
            </a:r>
            <a:r>
              <a:rPr lang="en-GB" b="1" dirty="0"/>
              <a:t>authoritarian regimes</a:t>
            </a:r>
            <a:r>
              <a:rPr lang="en-GB" dirty="0"/>
              <a:t> and </a:t>
            </a:r>
            <a:r>
              <a:rPr lang="en-GB" b="1" dirty="0"/>
              <a:t>totalitarian regimes</a:t>
            </a:r>
            <a:r>
              <a:rPr lang="en-GB" dirty="0"/>
              <a:t> to justify categorising them separately.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l="8796" r="8451"/>
          <a:stretch/>
        </p:blipFill>
        <p:spPr>
          <a:xfrm>
            <a:off x="8601634" y="1865184"/>
            <a:ext cx="3590366" cy="3127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D18DF04E7B24DB531D034DE08C523" ma:contentTypeVersion="10" ma:contentTypeDescription="Create a new document." ma:contentTypeScope="" ma:versionID="bd8f7860053d587633603a137dd87bd9">
  <xsd:schema xmlns:xsd="http://www.w3.org/2001/XMLSchema" xmlns:xs="http://www.w3.org/2001/XMLSchema" xmlns:p="http://schemas.microsoft.com/office/2006/metadata/properties" xmlns:ns2="97039dda-64f8-41f1-b3d6-f92ff14c1096" xmlns:ns3="e3c70205-14ed-42e0-82dc-959d37272103" targetNamespace="http://schemas.microsoft.com/office/2006/metadata/properties" ma:root="true" ma:fieldsID="42ec57adc802e3c0b4fd5cd5ace6151d" ns2:_="" ns3:_="">
    <xsd:import namespace="97039dda-64f8-41f1-b3d6-f92ff14c1096"/>
    <xsd:import namespace="e3c70205-14ed-42e0-82dc-959d37272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dda-64f8-41f1-b3d6-f92ff14c10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65786e6-ab7e-4ef0-9ba9-dc260c9d8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70205-14ed-42e0-82dc-959d3727210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2564fd9-9831-4404-8c92-421481cfef7d}" ma:internalName="TaxCatchAll" ma:showField="CatchAllData" ma:web="e3c70205-14ed-42e0-82dc-959d372721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039dda-64f8-41f1-b3d6-f92ff14c1096">
      <Terms xmlns="http://schemas.microsoft.com/office/infopath/2007/PartnerControls"/>
    </lcf76f155ced4ddcb4097134ff3c332f>
    <TaxCatchAll xmlns="e3c70205-14ed-42e0-82dc-959d37272103" xsi:nil="true"/>
  </documentManagement>
</p:properties>
</file>

<file path=customXml/itemProps1.xml><?xml version="1.0" encoding="utf-8"?>
<ds:datastoreItem xmlns:ds="http://schemas.openxmlformats.org/officeDocument/2006/customXml" ds:itemID="{7CCFF6F8-277B-4513-A45E-DD5BBA23EAEE}"/>
</file>

<file path=customXml/itemProps2.xml><?xml version="1.0" encoding="utf-8"?>
<ds:datastoreItem xmlns:ds="http://schemas.openxmlformats.org/officeDocument/2006/customXml" ds:itemID="{E36DF082-5A8B-4876-8881-3F9FC711FA45}"/>
</file>

<file path=customXml/itemProps3.xml><?xml version="1.0" encoding="utf-8"?>
<ds:datastoreItem xmlns:ds="http://schemas.openxmlformats.org/officeDocument/2006/customXml" ds:itemID="{966126E4-CA67-4D9A-9529-8655B510BA1D}"/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1809</Words>
  <Application>Microsoft Office PowerPoint</Application>
  <PresentationFormat>Widescreen</PresentationFormat>
  <Paragraphs>244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Noto Sans Symbols</vt:lpstr>
      <vt:lpstr>Office Theme</vt:lpstr>
      <vt:lpstr>Week 5: Political regimes</vt:lpstr>
      <vt:lpstr>Make your predictions!</vt:lpstr>
      <vt:lpstr>Regime types: conceptual chaos?</vt:lpstr>
      <vt:lpstr>1. What is meant by ‘regime’?</vt:lpstr>
      <vt:lpstr>Dimensions of power relations</vt:lpstr>
      <vt:lpstr>States &gt; regimes &gt; governments</vt:lpstr>
      <vt:lpstr>Name some a) formal and b) informal elements of a political regime.</vt:lpstr>
      <vt:lpstr>What is an autocracy?</vt:lpstr>
      <vt:lpstr>Who was the author of the book Totalitarian and Authoritarian Regimes (1975)? What categories did he classify regimes into?</vt:lpstr>
      <vt:lpstr>What is ‘political pluralism’? What is ‘political mobilization’?</vt:lpstr>
      <vt:lpstr>Analyse the following regime types according to the ideas of Juan Jose Linz</vt:lpstr>
      <vt:lpstr>What do authoritarian and totalitarian regimes have in common?</vt:lpstr>
      <vt:lpstr>According to Linz, what are the important differences between totalitarian and authoritarian regimes?</vt:lpstr>
      <vt:lpstr>According to Linz, what are the important differences between totalitarian and authoritarian regimes?</vt:lpstr>
      <vt:lpstr>According to Linz, what are the important differences between totalitarian and authoritarian regimes?</vt:lpstr>
      <vt:lpstr>According to Linz, what are the important differences between totalitarian and authoritarian regimes?</vt:lpstr>
      <vt:lpstr>Totalitarian regimes</vt:lpstr>
      <vt:lpstr>What did Linz mean by ‘post-totalitarian regimes’?</vt:lpstr>
      <vt:lpstr>What is meant by a ‘teleological view of history’?</vt:lpstr>
      <vt:lpstr>Who wrote the book The End of History and the Last Man (1992)? What did the author mean by ‘the end of history’?</vt:lpstr>
      <vt:lpstr>Which historical events influenced the thesis of ‘the end of history’?</vt:lpstr>
      <vt:lpstr>What criticisms have Steven Levitsky and Lucan Way made of the ‘end of history’ thesis?</vt:lpstr>
      <vt:lpstr>What do Steven Levitsky and Lucan Way mean by ‘competitive authoritarian regimes’?</vt:lpstr>
      <vt:lpstr>What are elections like in competitive authoritarian regimes?</vt:lpstr>
      <vt:lpstr>What categories does Freedom House categorise regimes into?</vt:lpstr>
      <vt:lpstr>What scale does Polity use to classify regimes?</vt:lpstr>
      <vt:lpstr>What categories does V-Dem’s Regimes of the World categorise regimes into? </vt:lpstr>
      <vt:lpstr>Summary of RoW’s classification criteria</vt:lpstr>
      <vt:lpstr>Political regimes worldwide: RoW, 2022</vt:lpstr>
      <vt:lpstr>What criticisms have been made of regime indices published by Freedom House, Polity and V-Dem?</vt:lpstr>
      <vt:lpstr>The V-Dem Institute</vt:lpstr>
      <vt:lpstr>What are the two main ways V-Dem measures trends in regimes?</vt:lpstr>
      <vt:lpstr>According to V-Dem’s Democracy Report 2024, what is the current global trend in political regimes – is democracy increasing or decreasing?</vt:lpstr>
      <vt:lpstr>PowerPoint Presentation</vt:lpstr>
      <vt:lpstr>According to V-Dem (2024), in which regions of the world is democracy in decline?</vt:lpstr>
      <vt:lpstr>According to V-Dem (2024), in which regions of the world is democracy growing?</vt:lpstr>
      <vt:lpstr>Answers to the ‘prediction’ questions </vt:lpstr>
      <vt:lpstr>Current global trends</vt:lpstr>
      <vt:lpstr>Current global trends</vt:lpstr>
      <vt:lpstr>Current global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Anna Bailey</dc:creator>
  <cp:lastModifiedBy>Anna L. Bailey</cp:lastModifiedBy>
  <cp:revision>5</cp:revision>
  <dcterms:created xsi:type="dcterms:W3CDTF">2024-01-14T13:56:22Z</dcterms:created>
  <dcterms:modified xsi:type="dcterms:W3CDTF">2026-02-17T11:01:27Z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0x0101009A8D18DF04E7B24DB531D034DE08C523</vt:lpwstr>
  </property>
</Properties>
</file>